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</p:sldIdLst>
  <p:sldSz cx="12801600" cy="7772400"/>
  <p:notesSz cx="128016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0572D-CF09-4104-BCA6-4C1F8F155B57}" v="19" dt="2023-10-24T15:22:32.5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1" autoAdjust="0"/>
    <p:restoredTop sz="94660"/>
  </p:normalViewPr>
  <p:slideViewPr>
    <p:cSldViewPr>
      <p:cViewPr varScale="1">
        <p:scale>
          <a:sx n="63" d="100"/>
          <a:sy n="63" d="100"/>
        </p:scale>
        <p:origin x="106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ra Ramos Del Rio" userId="bd155db5-aa3e-4df8-a6d6-49a852e1aa63" providerId="ADAL" clId="{E77826D6-A41F-4D64-9B04-6254D6D88870}"/>
    <pc:docChg chg="custSel modSld">
      <pc:chgData name="Mayra Ramos Del Rio" userId="bd155db5-aa3e-4df8-a6d6-49a852e1aa63" providerId="ADAL" clId="{E77826D6-A41F-4D64-9B04-6254D6D88870}" dt="2023-10-25T13:10:01.229" v="2"/>
      <pc:docMkLst>
        <pc:docMk/>
      </pc:docMkLst>
      <pc:sldChg chg="modSp mod">
        <pc:chgData name="Mayra Ramos Del Rio" userId="bd155db5-aa3e-4df8-a6d6-49a852e1aa63" providerId="ADAL" clId="{E77826D6-A41F-4D64-9B04-6254D6D88870}" dt="2023-10-25T13:09:00.410" v="0" actId="313"/>
        <pc:sldMkLst>
          <pc:docMk/>
          <pc:sldMk cId="0" sldId="257"/>
        </pc:sldMkLst>
        <pc:spChg chg="mod">
          <ac:chgData name="Mayra Ramos Del Rio" userId="bd155db5-aa3e-4df8-a6d6-49a852e1aa63" providerId="ADAL" clId="{E77826D6-A41F-4D64-9B04-6254D6D88870}" dt="2023-10-25T13:09:00.410" v="0" actId="313"/>
          <ac:spMkLst>
            <pc:docMk/>
            <pc:sldMk cId="0" sldId="257"/>
            <ac:spMk id="12" creationId="{5A8563C8-1018-4599-DE7D-0A2E1A20300B}"/>
          </ac:spMkLst>
        </pc:spChg>
      </pc:sldChg>
      <pc:sldChg chg="modSp mod">
        <pc:chgData name="Mayra Ramos Del Rio" userId="bd155db5-aa3e-4df8-a6d6-49a852e1aa63" providerId="ADAL" clId="{E77826D6-A41F-4D64-9B04-6254D6D88870}" dt="2023-10-25T13:09:11.090" v="1" actId="313"/>
        <pc:sldMkLst>
          <pc:docMk/>
          <pc:sldMk cId="0" sldId="259"/>
        </pc:sldMkLst>
        <pc:spChg chg="mod">
          <ac:chgData name="Mayra Ramos Del Rio" userId="bd155db5-aa3e-4df8-a6d6-49a852e1aa63" providerId="ADAL" clId="{E77826D6-A41F-4D64-9B04-6254D6D88870}" dt="2023-10-25T13:09:11.090" v="1" actId="313"/>
          <ac:spMkLst>
            <pc:docMk/>
            <pc:sldMk cId="0" sldId="259"/>
            <ac:spMk id="8" creationId="{58BBEC36-6FDF-4283-4C9D-3DB81ECE238C}"/>
          </ac:spMkLst>
        </pc:spChg>
      </pc:sldChg>
      <pc:sldChg chg="modSp mod">
        <pc:chgData name="Mayra Ramos Del Rio" userId="bd155db5-aa3e-4df8-a6d6-49a852e1aa63" providerId="ADAL" clId="{E77826D6-A41F-4D64-9B04-6254D6D88870}" dt="2023-10-25T13:10:01.229" v="2"/>
        <pc:sldMkLst>
          <pc:docMk/>
          <pc:sldMk cId="1764434267" sldId="263"/>
        </pc:sldMkLst>
        <pc:spChg chg="mod">
          <ac:chgData name="Mayra Ramos Del Rio" userId="bd155db5-aa3e-4df8-a6d6-49a852e1aa63" providerId="ADAL" clId="{E77826D6-A41F-4D64-9B04-6254D6D88870}" dt="2023-10-25T13:10:01.229" v="2"/>
          <ac:spMkLst>
            <pc:docMk/>
            <pc:sldMk cId="1764434267" sldId="263"/>
            <ac:spMk id="8" creationId="{1054251B-85C0-0B73-44B6-DF1A9BA66F04}"/>
          </ac:spMkLst>
        </pc:spChg>
      </pc:sldChg>
    </pc:docChg>
  </pc:docChgLst>
  <pc:docChgLst>
    <pc:chgData name="Allison Spedding" userId="f61a5391-afa3-4604-a8b7-06cac8c7cae1" providerId="ADAL" clId="{C5A0572D-CF09-4104-BCA6-4C1F8F155B57}"/>
    <pc:docChg chg="undo custSel delSld modSld">
      <pc:chgData name="Allison Spedding" userId="f61a5391-afa3-4604-a8b7-06cac8c7cae1" providerId="ADAL" clId="{C5A0572D-CF09-4104-BCA6-4C1F8F155B57}" dt="2023-10-24T15:31:58.453" v="638" actId="478"/>
      <pc:docMkLst>
        <pc:docMk/>
      </pc:docMkLst>
      <pc:sldChg chg="addSp delSp modSp mod">
        <pc:chgData name="Allison Spedding" userId="f61a5391-afa3-4604-a8b7-06cac8c7cae1" providerId="ADAL" clId="{C5A0572D-CF09-4104-BCA6-4C1F8F155B57}" dt="2023-10-24T15:19:11.571" v="229" actId="20577"/>
        <pc:sldMkLst>
          <pc:docMk/>
          <pc:sldMk cId="0" sldId="260"/>
        </pc:sldMkLst>
        <pc:spChg chg="add del">
          <ac:chgData name="Allison Spedding" userId="f61a5391-afa3-4604-a8b7-06cac8c7cae1" providerId="ADAL" clId="{C5A0572D-CF09-4104-BCA6-4C1F8F155B57}" dt="2023-10-24T15:15:55.042" v="37" actId="478"/>
          <ac:spMkLst>
            <pc:docMk/>
            <pc:sldMk cId="0" sldId="260"/>
            <ac:spMk id="5" creationId="{731C28D9-5E58-148B-51E2-6F4770B7A5EA}"/>
          </ac:spMkLst>
        </pc:spChg>
        <pc:spChg chg="add del mod">
          <ac:chgData name="Allison Spedding" userId="f61a5391-afa3-4604-a8b7-06cac8c7cae1" providerId="ADAL" clId="{C5A0572D-CF09-4104-BCA6-4C1F8F155B57}" dt="2023-10-24T15:15:53.710" v="36" actId="478"/>
          <ac:spMkLst>
            <pc:docMk/>
            <pc:sldMk cId="0" sldId="260"/>
            <ac:spMk id="6" creationId="{9E72CFBC-F9AA-7C94-DEB1-F43C65DDDC1D}"/>
          </ac:spMkLst>
        </pc:spChg>
        <pc:spChg chg="mod">
          <ac:chgData name="Allison Spedding" userId="f61a5391-afa3-4604-a8b7-06cac8c7cae1" providerId="ADAL" clId="{C5A0572D-CF09-4104-BCA6-4C1F8F155B57}" dt="2023-10-24T15:16:15.411" v="42" actId="1076"/>
          <ac:spMkLst>
            <pc:docMk/>
            <pc:sldMk cId="0" sldId="260"/>
            <ac:spMk id="7" creationId="{DA0F99B7-99AF-21B8-3A7F-21F61C3033BA}"/>
          </ac:spMkLst>
        </pc:spChg>
        <pc:spChg chg="add del mod">
          <ac:chgData name="Allison Spedding" userId="f61a5391-afa3-4604-a8b7-06cac8c7cae1" providerId="ADAL" clId="{C5A0572D-CF09-4104-BCA6-4C1F8F155B57}" dt="2023-10-24T15:19:11.571" v="229" actId="20577"/>
          <ac:spMkLst>
            <pc:docMk/>
            <pc:sldMk cId="0" sldId="260"/>
            <ac:spMk id="8" creationId="{386B8D73-1A7D-EF6E-21C4-FF96709BF854}"/>
          </ac:spMkLst>
        </pc:spChg>
        <pc:spChg chg="add del mod">
          <ac:chgData name="Allison Spedding" userId="f61a5391-afa3-4604-a8b7-06cac8c7cae1" providerId="ADAL" clId="{C5A0572D-CF09-4104-BCA6-4C1F8F155B57}" dt="2023-10-24T15:15:52.176" v="35" actId="478"/>
          <ac:spMkLst>
            <pc:docMk/>
            <pc:sldMk cId="0" sldId="260"/>
            <ac:spMk id="9" creationId="{0718FC18-7A7E-87A6-2004-C7F0FA943DF5}"/>
          </ac:spMkLst>
        </pc:spChg>
        <pc:spChg chg="add del mod">
          <ac:chgData name="Allison Spedding" userId="f61a5391-afa3-4604-a8b7-06cac8c7cae1" providerId="ADAL" clId="{C5A0572D-CF09-4104-BCA6-4C1F8F155B57}" dt="2023-10-24T15:16:17.495" v="43" actId="478"/>
          <ac:spMkLst>
            <pc:docMk/>
            <pc:sldMk cId="0" sldId="260"/>
            <ac:spMk id="10" creationId="{8255E752-2627-1CD5-39AF-985082EF0B27}"/>
          </ac:spMkLst>
        </pc:spChg>
        <pc:spChg chg="add del mod">
          <ac:chgData name="Allison Spedding" userId="f61a5391-afa3-4604-a8b7-06cac8c7cae1" providerId="ADAL" clId="{C5A0572D-CF09-4104-BCA6-4C1F8F155B57}" dt="2023-10-24T15:16:59.582" v="52" actId="47"/>
          <ac:spMkLst>
            <pc:docMk/>
            <pc:sldMk cId="0" sldId="260"/>
            <ac:spMk id="11" creationId="{462523E4-7BB3-7992-49CF-8B78CB34401C}"/>
          </ac:spMkLst>
        </pc:spChg>
        <pc:spChg chg="add del mod">
          <ac:chgData name="Allison Spedding" userId="f61a5391-afa3-4604-a8b7-06cac8c7cae1" providerId="ADAL" clId="{C5A0572D-CF09-4104-BCA6-4C1F8F155B57}" dt="2023-10-24T15:17:04.526" v="54" actId="478"/>
          <ac:spMkLst>
            <pc:docMk/>
            <pc:sldMk cId="0" sldId="260"/>
            <ac:spMk id="12" creationId="{DE20D5FF-371A-0455-6B9B-A26A89415BD3}"/>
          </ac:spMkLst>
        </pc:spChg>
      </pc:sldChg>
      <pc:sldChg chg="modSp mod">
        <pc:chgData name="Allison Spedding" userId="f61a5391-afa3-4604-a8b7-06cac8c7cae1" providerId="ADAL" clId="{C5A0572D-CF09-4104-BCA6-4C1F8F155B57}" dt="2023-10-24T15:19:59.850" v="434" actId="1076"/>
        <pc:sldMkLst>
          <pc:docMk/>
          <pc:sldMk cId="2079245491" sldId="261"/>
        </pc:sldMkLst>
        <pc:spChg chg="mod">
          <ac:chgData name="Allison Spedding" userId="f61a5391-afa3-4604-a8b7-06cac8c7cae1" providerId="ADAL" clId="{C5A0572D-CF09-4104-BCA6-4C1F8F155B57}" dt="2023-10-24T15:19:57.577" v="433" actId="20577"/>
          <ac:spMkLst>
            <pc:docMk/>
            <pc:sldMk cId="2079245491" sldId="261"/>
            <ac:spMk id="10" creationId="{A9E10DD7-1BE4-96FD-5AE5-CE20760CD331}"/>
          </ac:spMkLst>
        </pc:spChg>
        <pc:picChg chg="mod">
          <ac:chgData name="Allison Spedding" userId="f61a5391-afa3-4604-a8b7-06cac8c7cae1" providerId="ADAL" clId="{C5A0572D-CF09-4104-BCA6-4C1F8F155B57}" dt="2023-10-24T15:19:59.850" v="434" actId="1076"/>
          <ac:picMkLst>
            <pc:docMk/>
            <pc:sldMk cId="2079245491" sldId="261"/>
            <ac:picMk id="2" creationId="{00000000-0000-0000-0000-000000000000}"/>
          </ac:picMkLst>
        </pc:picChg>
      </pc:sldChg>
      <pc:sldChg chg="modSp mod">
        <pc:chgData name="Allison Spedding" userId="f61a5391-afa3-4604-a8b7-06cac8c7cae1" providerId="ADAL" clId="{C5A0572D-CF09-4104-BCA6-4C1F8F155B57}" dt="2023-10-24T15:21:18.092" v="471" actId="20577"/>
        <pc:sldMkLst>
          <pc:docMk/>
          <pc:sldMk cId="1764434267" sldId="263"/>
        </pc:sldMkLst>
        <pc:spChg chg="mod">
          <ac:chgData name="Allison Spedding" userId="f61a5391-afa3-4604-a8b7-06cac8c7cae1" providerId="ADAL" clId="{C5A0572D-CF09-4104-BCA6-4C1F8F155B57}" dt="2023-10-24T15:21:18.092" v="471" actId="20577"/>
          <ac:spMkLst>
            <pc:docMk/>
            <pc:sldMk cId="1764434267" sldId="263"/>
            <ac:spMk id="8" creationId="{1054251B-85C0-0B73-44B6-DF1A9BA66F04}"/>
          </ac:spMkLst>
        </pc:spChg>
      </pc:sldChg>
      <pc:sldChg chg="addSp delSp modSp mod">
        <pc:chgData name="Allison Spedding" userId="f61a5391-afa3-4604-a8b7-06cac8c7cae1" providerId="ADAL" clId="{C5A0572D-CF09-4104-BCA6-4C1F8F155B57}" dt="2023-10-24T15:22:58.425" v="482"/>
        <pc:sldMkLst>
          <pc:docMk/>
          <pc:sldMk cId="1331283319" sldId="269"/>
        </pc:sldMkLst>
        <pc:spChg chg="add del mod">
          <ac:chgData name="Allison Spedding" userId="f61a5391-afa3-4604-a8b7-06cac8c7cae1" providerId="ADAL" clId="{C5A0572D-CF09-4104-BCA6-4C1F8F155B57}" dt="2023-10-24T15:22:58.425" v="482"/>
          <ac:spMkLst>
            <pc:docMk/>
            <pc:sldMk cId="1331283319" sldId="269"/>
            <ac:spMk id="5" creationId="{CC2117CF-BED7-4D5D-CA5B-CA423727343D}"/>
          </ac:spMkLst>
        </pc:spChg>
        <pc:spChg chg="add mod">
          <ac:chgData name="Allison Spedding" userId="f61a5391-afa3-4604-a8b7-06cac8c7cae1" providerId="ADAL" clId="{C5A0572D-CF09-4104-BCA6-4C1F8F155B57}" dt="2023-10-24T15:22:50.185" v="480" actId="1076"/>
          <ac:spMkLst>
            <pc:docMk/>
            <pc:sldMk cId="1331283319" sldId="269"/>
            <ac:spMk id="6" creationId="{2FBB3B50-69A7-2386-97B2-417841EDB697}"/>
          </ac:spMkLst>
        </pc:spChg>
        <pc:picChg chg="del">
          <ac:chgData name="Allison Spedding" userId="f61a5391-afa3-4604-a8b7-06cac8c7cae1" providerId="ADAL" clId="{C5A0572D-CF09-4104-BCA6-4C1F8F155B57}" dt="2023-10-24T15:22:12.583" v="472" actId="478"/>
          <ac:picMkLst>
            <pc:docMk/>
            <pc:sldMk cId="1331283319" sldId="269"/>
            <ac:picMk id="8" creationId="{D42B6E67-3E4A-A9B7-3A16-17155B82CB68}"/>
          </ac:picMkLst>
        </pc:picChg>
      </pc:sldChg>
      <pc:sldChg chg="del">
        <pc:chgData name="Allison Spedding" userId="f61a5391-afa3-4604-a8b7-06cac8c7cae1" providerId="ADAL" clId="{C5A0572D-CF09-4104-BCA6-4C1F8F155B57}" dt="2023-10-24T15:24:03.925" v="485" actId="2696"/>
        <pc:sldMkLst>
          <pc:docMk/>
          <pc:sldMk cId="3643329222" sldId="270"/>
        </pc:sldMkLst>
      </pc:sldChg>
      <pc:sldChg chg="del">
        <pc:chgData name="Allison Spedding" userId="f61a5391-afa3-4604-a8b7-06cac8c7cae1" providerId="ADAL" clId="{C5A0572D-CF09-4104-BCA6-4C1F8F155B57}" dt="2023-10-24T15:23:55.709" v="484" actId="2696"/>
        <pc:sldMkLst>
          <pc:docMk/>
          <pc:sldMk cId="2419770481" sldId="271"/>
        </pc:sldMkLst>
      </pc:sldChg>
      <pc:sldChg chg="del">
        <pc:chgData name="Allison Spedding" userId="f61a5391-afa3-4604-a8b7-06cac8c7cae1" providerId="ADAL" clId="{C5A0572D-CF09-4104-BCA6-4C1F8F155B57}" dt="2023-10-24T15:23:47.655" v="483" actId="2696"/>
        <pc:sldMkLst>
          <pc:docMk/>
          <pc:sldMk cId="1039224824" sldId="272"/>
        </pc:sldMkLst>
      </pc:sldChg>
      <pc:sldChg chg="modSp mod">
        <pc:chgData name="Allison Spedding" userId="f61a5391-afa3-4604-a8b7-06cac8c7cae1" providerId="ADAL" clId="{C5A0572D-CF09-4104-BCA6-4C1F8F155B57}" dt="2023-10-24T15:26:31.931" v="502" actId="20577"/>
        <pc:sldMkLst>
          <pc:docMk/>
          <pc:sldMk cId="3905815925" sldId="274"/>
        </pc:sldMkLst>
        <pc:spChg chg="mod">
          <ac:chgData name="Allison Spedding" userId="f61a5391-afa3-4604-a8b7-06cac8c7cae1" providerId="ADAL" clId="{C5A0572D-CF09-4104-BCA6-4C1F8F155B57}" dt="2023-10-24T15:26:31.931" v="502" actId="20577"/>
          <ac:spMkLst>
            <pc:docMk/>
            <pc:sldMk cId="3905815925" sldId="274"/>
            <ac:spMk id="10" creationId="{6FC815DF-C957-C40F-0364-BBBA7B9B93FC}"/>
          </ac:spMkLst>
        </pc:spChg>
      </pc:sldChg>
      <pc:sldChg chg="delSp modSp mod">
        <pc:chgData name="Allison Spedding" userId="f61a5391-afa3-4604-a8b7-06cac8c7cae1" providerId="ADAL" clId="{C5A0572D-CF09-4104-BCA6-4C1F8F155B57}" dt="2023-10-24T15:31:58.453" v="638" actId="478"/>
        <pc:sldMkLst>
          <pc:docMk/>
          <pc:sldMk cId="194319464" sldId="277"/>
        </pc:sldMkLst>
        <pc:spChg chg="del mod">
          <ac:chgData name="Allison Spedding" userId="f61a5391-afa3-4604-a8b7-06cac8c7cae1" providerId="ADAL" clId="{C5A0572D-CF09-4104-BCA6-4C1F8F155B57}" dt="2023-10-24T15:31:58.453" v="638" actId="478"/>
          <ac:spMkLst>
            <pc:docMk/>
            <pc:sldMk cId="194319464" sldId="277"/>
            <ac:spMk id="9" creationId="{DEF3229A-DB03-1FCA-95DF-C51E65D521A6}"/>
          </ac:spMkLst>
        </pc:spChg>
        <pc:graphicFrameChg chg="modGraphic">
          <ac:chgData name="Allison Spedding" userId="f61a5391-afa3-4604-a8b7-06cac8c7cae1" providerId="ADAL" clId="{C5A0572D-CF09-4104-BCA6-4C1F8F155B57}" dt="2023-10-24T15:28:06.323" v="636" actId="20577"/>
          <ac:graphicFrameMkLst>
            <pc:docMk/>
            <pc:sldMk cId="194319464" sldId="277"/>
            <ac:graphicFrameMk id="8" creationId="{F8C82929-3625-0C7C-ECAB-2CB3DDE3D56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409444"/>
            <a:ext cx="1088136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4352544"/>
            <a:ext cx="896112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080" y="1787652"/>
            <a:ext cx="1152144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ldoe.org/edcert/public.asp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sceolaschools.net/specialprogram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loridacims.org/districts/osceola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801599" cy="7772399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46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FD275-116C-B4B6-F3F2-EAC9FCB9B0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19922" r="2386" b="16539"/>
          <a:stretch/>
        </p:blipFill>
        <p:spPr>
          <a:xfrm>
            <a:off x="1587646" y="6388246"/>
            <a:ext cx="1828800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42D8AD-F0A9-96B2-7910-38B5880F6DBB}"/>
              </a:ext>
            </a:extLst>
          </p:cNvPr>
          <p:cNvSpPr/>
          <p:nvPr/>
        </p:nvSpPr>
        <p:spPr>
          <a:xfrm>
            <a:off x="3831111" y="3723366"/>
            <a:ext cx="5541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s-ES" sz="24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Somos una escuela C</a:t>
            </a:r>
            <a:r>
              <a:rPr lang="es-ES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s-E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1" dirty="0"/>
          </a:p>
          <a:p>
            <a:pPr algn="ctr"/>
            <a:endParaRPr lang="en-US" sz="20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5A495-3F08-BC38-0325-C735A44D55E0}"/>
              </a:ext>
            </a:extLst>
          </p:cNvPr>
          <p:cNvSpPr/>
          <p:nvPr/>
        </p:nvSpPr>
        <p:spPr>
          <a:xfrm>
            <a:off x="1929572" y="914400"/>
            <a:ext cx="9344567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4800" b="1" dirty="0"/>
              <a:t>2023-2024</a:t>
            </a:r>
            <a:r>
              <a:rPr lang="en-US" sz="4800" dirty="0"/>
              <a:t>​</a:t>
            </a:r>
          </a:p>
          <a:p>
            <a:pPr algn="ctr"/>
            <a:r>
              <a:rPr lang="es-PR" sz="4800" b="1" dirty="0"/>
              <a:t>Reunión Anual del Programa Título I</a:t>
            </a:r>
            <a:endParaRPr lang="en-US" sz="4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B04603-DBEB-9F86-9138-F89E96962B43}"/>
              </a:ext>
            </a:extLst>
          </p:cNvPr>
          <p:cNvSpPr/>
          <p:nvPr/>
        </p:nvSpPr>
        <p:spPr>
          <a:xfrm>
            <a:off x="4010687" y="2968580"/>
            <a:ext cx="597151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MATER ACADEMY OF ST. CLOUD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73835-8238-79C0-F256-B0108D04B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316851"/>
            <a:ext cx="2228850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FAFC6-8EDB-7543-2690-8C86E62EF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445" y="6128771"/>
            <a:ext cx="4815959" cy="10683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9919" y="0"/>
            <a:ext cx="2011679" cy="7772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4615D-7571-F737-09EF-12273DB3F1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400077" y="6464446"/>
            <a:ext cx="1964418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302968-93B9-111E-69F7-4EA089612DDA}"/>
              </a:ext>
            </a:extLst>
          </p:cNvPr>
          <p:cNvSpPr/>
          <p:nvPr/>
        </p:nvSpPr>
        <p:spPr>
          <a:xfrm>
            <a:off x="1066801" y="1981200"/>
            <a:ext cx="9372600" cy="338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 Para utilizar los fondos del Programa de Participación de Padres de Título I,  las escuelas deben cumplir con los siguientes criterios: </a:t>
            </a:r>
          </a:p>
          <a:p>
            <a:pPr lvl="4">
              <a:lnSpc>
                <a:spcPct val="120000"/>
              </a:lnSpc>
            </a:pPr>
            <a:r>
              <a:rPr lang="es-ES" sz="2000" dirty="0"/>
              <a:t>	1. Educar a los padres sobre Título I </a:t>
            </a:r>
          </a:p>
          <a:p>
            <a:pPr lvl="4">
              <a:lnSpc>
                <a:spcPct val="120000"/>
              </a:lnSpc>
            </a:pPr>
            <a:r>
              <a:rPr lang="es-ES" sz="2000" dirty="0"/>
              <a:t>	2. Asegurar que los fondos estén alineados con el aprovechamiento 	académico (lenguaje, matemática o ciencia) </a:t>
            </a:r>
          </a:p>
          <a:p>
            <a:pPr lvl="4">
              <a:lnSpc>
                <a:spcPct val="120000"/>
              </a:lnSpc>
            </a:pPr>
            <a:r>
              <a:rPr lang="es-ES" sz="2000" dirty="0"/>
              <a:t>	3. Tener interacción educativa entre el padre y el estudiante </a:t>
            </a:r>
          </a:p>
          <a:p>
            <a:pPr lvl="0">
              <a:lnSpc>
                <a:spcPct val="120000"/>
              </a:lnSpc>
            </a:pPr>
            <a:endParaRPr lang="es-ES" sz="2000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Por favor proporcione sugerencias en cómo utilizar los fondos del Programa de  Participación de Padres y Familia de Título I en nuestra escuela.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E8B0E1-BE46-065A-1272-BBDF368562A6}"/>
              </a:ext>
            </a:extLst>
          </p:cNvPr>
          <p:cNvSpPr/>
          <p:nvPr/>
        </p:nvSpPr>
        <p:spPr>
          <a:xfrm>
            <a:off x="381000" y="614917"/>
            <a:ext cx="9915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dirty="0"/>
              <a:t>Información sobre el gasto de los Fondos del Programa de Participación de Padres de Título I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92A8C-5B60-447D-7339-44050A9ED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059" y="6705600"/>
            <a:ext cx="241422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9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599" cy="7772399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46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FD275-116C-B4B6-F3F2-EAC9FCB9B0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19922" r="2386" b="16539"/>
          <a:stretch/>
        </p:blipFill>
        <p:spPr>
          <a:xfrm>
            <a:off x="1587646" y="6388246"/>
            <a:ext cx="18288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71580B-44D2-B79D-A123-508883A3C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446" y="6477001"/>
            <a:ext cx="2414225" cy="10024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FFD0EA-CEB7-D220-0D06-2B04B1EC0972}"/>
              </a:ext>
            </a:extLst>
          </p:cNvPr>
          <p:cNvSpPr/>
          <p:nvPr/>
        </p:nvSpPr>
        <p:spPr>
          <a:xfrm>
            <a:off x="1219200" y="1960652"/>
            <a:ext cx="9046667" cy="41279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R" sz="2200" dirty="0">
                <a:solidFill>
                  <a:schemeClr val="accent1">
                    <a:lumMod val="50000"/>
                  </a:schemeClr>
                </a:solidFill>
              </a:rPr>
              <a:t>Requisitos de evaluación</a:t>
            </a:r>
          </a:p>
          <a:p>
            <a:pPr marL="60579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Conducir anualmente con los padres de Título I 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Encuesta para padres (Requisito)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Grupos de enfoque 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Comités de asesoramiento para padres</a:t>
            </a:r>
          </a:p>
          <a:p>
            <a:pPr marL="60579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Analizar el contenido y efectividad del plan actual</a:t>
            </a:r>
          </a:p>
          <a:p>
            <a:pPr marL="60579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Identificar barreras para la participación de los padres</a:t>
            </a:r>
          </a:p>
          <a:p>
            <a:pPr marL="53721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La información/ideas pueden incluir…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Procesos y cronología  	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Cómo ayuda la evaluación a crear el plan del próximo año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A9DC44-ADE9-C632-D84D-155DEA5F5EE1}"/>
              </a:ext>
            </a:extLst>
          </p:cNvPr>
          <p:cNvSpPr/>
          <p:nvPr/>
        </p:nvSpPr>
        <p:spPr>
          <a:xfrm>
            <a:off x="2362200" y="483494"/>
            <a:ext cx="889864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600" b="1" dirty="0">
                <a:solidFill>
                  <a:schemeClr val="accent1">
                    <a:lumMod val="50000"/>
                  </a:schemeClr>
                </a:solidFill>
              </a:rPr>
              <a:t>¿Cómo es conducida la evaluación del Plan de Participación para los Padres y las Familias?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6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37" y="6705600"/>
            <a:ext cx="985508" cy="985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8298F-52FF-A69B-D268-9599349A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4191000" y="6705600"/>
            <a:ext cx="1587885" cy="985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2BA5A-CC77-EF09-704F-B9977B7DE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90" y="6623584"/>
            <a:ext cx="2414225" cy="9855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477C83-6345-8090-1AB2-628C6397BD4E}"/>
              </a:ext>
            </a:extLst>
          </p:cNvPr>
          <p:cNvSpPr/>
          <p:nvPr/>
        </p:nvSpPr>
        <p:spPr>
          <a:xfrm>
            <a:off x="2438400" y="580620"/>
            <a:ext cx="6843941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4400" b="1" dirty="0">
                <a:solidFill>
                  <a:schemeClr val="accent1">
                    <a:lumMod val="50000"/>
                  </a:schemeClr>
                </a:solidFill>
              </a:rPr>
              <a:t>Qué es el </a:t>
            </a:r>
            <a:r>
              <a:rPr lang="es-HN" sz="4400" b="1" i="1" dirty="0">
                <a:solidFill>
                  <a:schemeClr val="accent1">
                    <a:lumMod val="50000"/>
                  </a:schemeClr>
                </a:solidFill>
              </a:rPr>
              <a:t>Acuerdo </a:t>
            </a:r>
            <a:r>
              <a:rPr lang="es-HN" sz="4400" b="1" dirty="0">
                <a:solidFill>
                  <a:schemeClr val="accent1">
                    <a:lumMod val="50000"/>
                  </a:schemeClr>
                </a:solidFill>
              </a:rPr>
              <a:t>entre Padre-Escuela?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C6AA5-5085-34E2-C233-86676E997329}"/>
              </a:ext>
            </a:extLst>
          </p:cNvPr>
          <p:cNvSpPr/>
          <p:nvPr/>
        </p:nvSpPr>
        <p:spPr>
          <a:xfrm>
            <a:off x="2455513" y="2282620"/>
            <a:ext cx="7374287" cy="41943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800" i="1" dirty="0">
                <a:solidFill>
                  <a:schemeClr val="accent1">
                    <a:lumMod val="50000"/>
                  </a:schemeClr>
                </a:solidFill>
              </a:rPr>
              <a:t>El Acuerdo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, es un compromiso de la escuela, el padre y el estudiante de compartir la responsabilidad para aumentar el logro académico.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Ustedes, como padres de Título I, tienen el derecho de participar en el desarrollo del </a:t>
            </a:r>
            <a:r>
              <a:rPr lang="es-ES" sz="2800" i="1" dirty="0">
                <a:solidFill>
                  <a:schemeClr val="accent1">
                    <a:lumMod val="50000"/>
                  </a:schemeClr>
                </a:solidFill>
              </a:rPr>
              <a:t>Acuerdo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entre Padre-Escuela.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8D5824-E1FB-FBE5-7FD4-8D7DD1AD0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2819400"/>
            <a:ext cx="3539451" cy="46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4832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49" y="6248400"/>
            <a:ext cx="1282846" cy="1282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C0F29-7F6F-11C3-6010-E5D5CE96A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A1F38B-2FEC-EA68-BFDE-1DBE0D49CD0B}"/>
              </a:ext>
            </a:extLst>
          </p:cNvPr>
          <p:cNvSpPr/>
          <p:nvPr/>
        </p:nvSpPr>
        <p:spPr>
          <a:xfrm>
            <a:off x="2084832" y="330292"/>
            <a:ext cx="9842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What are the Standards 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my child is expected to achieve?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AEF65-3A43-AEF0-4999-B624D612D846}"/>
              </a:ext>
            </a:extLst>
          </p:cNvPr>
          <p:cNvSpPr/>
          <p:nvPr/>
        </p:nvSpPr>
        <p:spPr>
          <a:xfrm>
            <a:off x="2303969" y="1529545"/>
            <a:ext cx="9942001" cy="4723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estado de Florida adoptó los Estándares de Matemáticas de Florida (MAFS, por sus siglas en inglés) y los estándares de Artes del Lenguaje K-12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concidos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en inglés como “B.E.S.T. Estándares.”</a:t>
            </a:r>
          </a:p>
          <a:p>
            <a:pPr lvl="0">
              <a:lnSpc>
                <a:spcPct val="120000"/>
              </a:lnSpc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MAFS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y “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B.E.S.T.”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proveen unos estándares educativos claros, mientras les permiten a los distritos y escuelas locales la flexibilidad que se necesita para impartir una instrucción de calidad en el salón de clases.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Los estándares, los cuales no deben ser confundidos con el programa de estudios o la instrucción, están diseñados para asegurar que todos los estudiantes, sin importar la demografía, se gradúen de escuela superior preparados para entrar a la universidad o la fuerza laboral.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Los estándares están internacionalmente comparados y proveen a nuestros estudiantes una ventaja en el mercado global de empleos, asegurando su dominio del conocimiento y las destrezas que necesitan para desempeñarse en las ocupaciones de altas destrezas y  altos salarios de hoy.</a:t>
            </a:r>
          </a:p>
        </p:txBody>
      </p:sp>
    </p:spTree>
    <p:extLst>
      <p:ext uri="{BB962C8B-B14F-4D97-AF65-F5344CB8AC3E}">
        <p14:creationId xmlns:p14="http://schemas.microsoft.com/office/powerpoint/2010/main" val="283306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599" cy="7772399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49" y="62484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99C98-4C52-E58B-8807-E832ACFF3E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991FA1-668D-BBA1-E1D8-D93EB478312D}"/>
              </a:ext>
            </a:extLst>
          </p:cNvPr>
          <p:cNvSpPr/>
          <p:nvPr/>
        </p:nvSpPr>
        <p:spPr>
          <a:xfrm>
            <a:off x="2667000" y="514905"/>
            <a:ext cx="705845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4000" b="1" dirty="0">
                <a:solidFill>
                  <a:schemeClr val="accent1">
                    <a:lumMod val="50000"/>
                  </a:schemeClr>
                </a:solidFill>
              </a:rPr>
              <a:t>¿Qué está aprendiendo mi hijo?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B3B50-69A7-2386-97B2-417841EDB697}"/>
              </a:ext>
            </a:extLst>
          </p:cNvPr>
          <p:cNvSpPr txBox="1"/>
          <p:nvPr/>
        </p:nvSpPr>
        <p:spPr>
          <a:xfrm>
            <a:off x="4190999" y="1447800"/>
            <a:ext cx="53340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Reading K-5 - Wonders McGraw Hill</a:t>
            </a:r>
          </a:p>
          <a:p>
            <a:endParaRPr lang="en-US" dirty="0"/>
          </a:p>
          <a:p>
            <a:r>
              <a:rPr lang="en-US" dirty="0"/>
              <a:t>Reading 6-8 - Into Literature</a:t>
            </a:r>
          </a:p>
          <a:p>
            <a:endParaRPr lang="en-US" dirty="0"/>
          </a:p>
          <a:p>
            <a:r>
              <a:rPr lang="en-US" dirty="0"/>
              <a:t>Math K-5 – Florida B.E.S.T Math</a:t>
            </a:r>
          </a:p>
          <a:p>
            <a:endParaRPr lang="en-US" dirty="0"/>
          </a:p>
          <a:p>
            <a:r>
              <a:rPr lang="en-US" dirty="0"/>
              <a:t>Math 6-8 – </a:t>
            </a:r>
            <a:r>
              <a:rPr lang="en-US" dirty="0" err="1"/>
              <a:t>Saavs</a:t>
            </a:r>
            <a:r>
              <a:rPr lang="en-US" dirty="0"/>
              <a:t> Math</a:t>
            </a:r>
          </a:p>
          <a:p>
            <a:endParaRPr lang="en-US" dirty="0"/>
          </a:p>
          <a:p>
            <a:r>
              <a:rPr lang="en-US" dirty="0"/>
              <a:t>Science K-5 – Inspire Science</a:t>
            </a:r>
          </a:p>
          <a:p>
            <a:endParaRPr lang="en-US" dirty="0"/>
          </a:p>
          <a:p>
            <a:r>
              <a:rPr lang="en-US" dirty="0"/>
              <a:t>Science 6-8 – Florida Science</a:t>
            </a:r>
          </a:p>
          <a:p>
            <a:endParaRPr lang="en-US" dirty="0"/>
          </a:p>
          <a:p>
            <a:r>
              <a:rPr lang="en-US" dirty="0"/>
              <a:t>Civics – McGraw Hill </a:t>
            </a:r>
          </a:p>
        </p:txBody>
      </p:sp>
    </p:spTree>
    <p:extLst>
      <p:ext uri="{BB962C8B-B14F-4D97-AF65-F5344CB8AC3E}">
        <p14:creationId xmlns:p14="http://schemas.microsoft.com/office/powerpoint/2010/main" val="133128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4832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28" y="6638358"/>
            <a:ext cx="1096361" cy="1096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C0F29-7F6F-11C3-6010-E5D5CE96A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535060" y="6638358"/>
            <a:ext cx="1633705" cy="10139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AD047D-7819-95BF-C5D9-109CC1583E1C}"/>
              </a:ext>
            </a:extLst>
          </p:cNvPr>
          <p:cNvSpPr/>
          <p:nvPr/>
        </p:nvSpPr>
        <p:spPr>
          <a:xfrm>
            <a:off x="1566678" y="304800"/>
            <a:ext cx="1123324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A" sz="3600" b="1" dirty="0">
                <a:solidFill>
                  <a:schemeClr val="accent1">
                    <a:lumMod val="50000"/>
                  </a:schemeClr>
                </a:solidFill>
              </a:rPr>
              <a:t>¿Cómo están evaluando el logro académico de mi hijo?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E52CF-506E-E763-76B8-DEC31156281D}"/>
              </a:ext>
            </a:extLst>
          </p:cNvPr>
          <p:cNvSpPr/>
          <p:nvPr/>
        </p:nvSpPr>
        <p:spPr>
          <a:xfrm>
            <a:off x="2590800" y="1255931"/>
            <a:ext cx="7766933" cy="29509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Exámenes de ubicación de entrada/salida del Programa </a:t>
            </a:r>
            <a:r>
              <a:rPr lang="es-PR" i="1" dirty="0">
                <a:solidFill>
                  <a:srgbClr val="1F3864"/>
                </a:solidFill>
              </a:rPr>
              <a:t>ESOL </a:t>
            </a:r>
            <a:endParaRPr lang="es-PR" i="1" dirty="0">
              <a:solidFill>
                <a:srgbClr val="1F3864"/>
              </a:solidFill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FL </a:t>
            </a:r>
            <a:r>
              <a:rPr lang="es-PR" i="1" dirty="0">
                <a:solidFill>
                  <a:srgbClr val="1F3864"/>
                </a:solidFill>
              </a:rPr>
              <a:t>Kindergarten </a:t>
            </a:r>
            <a:r>
              <a:rPr lang="es-PR" i="1" dirty="0" err="1">
                <a:solidFill>
                  <a:srgbClr val="1F3864"/>
                </a:solidFill>
              </a:rPr>
              <a:t>Readiness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Screener</a:t>
            </a:r>
            <a:r>
              <a:rPr lang="es-PR" i="1" dirty="0">
                <a:solidFill>
                  <a:srgbClr val="1F3864"/>
                </a:solidFill>
              </a:rPr>
              <a:t> (FLKRS) Elementary</a:t>
            </a:r>
            <a:r>
              <a:rPr lang="es-PR" dirty="0">
                <a:solidFill>
                  <a:srgbClr val="1F3864"/>
                </a:solidFill>
              </a:rPr>
              <a:t> </a:t>
            </a:r>
            <a:endParaRPr lang="es-PR" dirty="0">
              <a:solidFill>
                <a:srgbClr val="1F3864"/>
              </a:solidFill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s-PR" dirty="0">
                <a:solidFill>
                  <a:srgbClr val="1F3864"/>
                </a:solidFill>
                <a:ea typeface="+mn-lt"/>
                <a:cs typeface="+mn-lt"/>
              </a:rPr>
              <a:t>  FAST Supervisión del Progreso en la Lectura (K-10mo grado) </a:t>
            </a:r>
            <a:endParaRPr lang="es-PR" dirty="0">
              <a:solidFill>
                <a:srgbClr val="1F3864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Ø"/>
            </a:pPr>
            <a:r>
              <a:rPr lang="es-PR" dirty="0">
                <a:solidFill>
                  <a:srgbClr val="1F3864"/>
                </a:solidFill>
                <a:ea typeface="+mn-lt"/>
                <a:cs typeface="+mn-lt"/>
              </a:rPr>
              <a:t>  FAST Supervisión del Progreso en la Lectura (K-8vo grado)</a:t>
            </a:r>
            <a:endParaRPr lang="es-PR" dirty="0">
              <a:solidFill>
                <a:srgbClr val="1F3864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u="sng" dirty="0">
                <a:solidFill>
                  <a:srgbClr val="1F3864"/>
                </a:solidFill>
              </a:rPr>
              <a:t>Evaluación de Lectura</a:t>
            </a:r>
            <a:r>
              <a:rPr lang="es-PR" dirty="0">
                <a:solidFill>
                  <a:srgbClr val="1F3864"/>
                </a:solidFill>
              </a:rPr>
              <a:t>: </a:t>
            </a:r>
            <a:r>
              <a:rPr lang="en-US" dirty="0">
                <a:solidFill>
                  <a:srgbClr val="1F3864"/>
                </a:solidFill>
              </a:rPr>
              <a:t> NSGRA K-5to, NWEA </a:t>
            </a:r>
            <a:r>
              <a:rPr lang="en-US" dirty="0" err="1">
                <a:solidFill>
                  <a:srgbClr val="1F3864"/>
                </a:solidFill>
              </a:rPr>
              <a:t>Destreza</a:t>
            </a:r>
            <a:r>
              <a:rPr lang="en-US" dirty="0">
                <a:solidFill>
                  <a:srgbClr val="1F3864"/>
                </a:solidFill>
              </a:rPr>
              <a:t> Oral K-5to</a:t>
            </a:r>
            <a:endParaRPr lang="en-US" dirty="0">
              <a:solidFill>
                <a:srgbClr val="1F3864"/>
              </a:solidFill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u="sng" dirty="0" err="1">
                <a:solidFill>
                  <a:srgbClr val="1F3864"/>
                </a:solidFill>
              </a:rPr>
              <a:t>Evaluación</a:t>
            </a:r>
            <a:r>
              <a:rPr lang="en-US" u="sng" dirty="0">
                <a:solidFill>
                  <a:srgbClr val="1F3864"/>
                </a:solidFill>
              </a:rPr>
              <a:t> de </a:t>
            </a:r>
            <a:r>
              <a:rPr lang="en-US" u="sng" dirty="0" err="1">
                <a:solidFill>
                  <a:srgbClr val="1F3864"/>
                </a:solidFill>
              </a:rPr>
              <a:t>Matemáticas</a:t>
            </a:r>
            <a:r>
              <a:rPr lang="en-US" dirty="0">
                <a:solidFill>
                  <a:srgbClr val="1F3864"/>
                </a:solidFill>
              </a:rPr>
              <a:t>:  Redbird – K-5to, ALEKS – 6to - 12vo, 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BEST/NGSSS Examines Final de </a:t>
            </a:r>
            <a:r>
              <a:rPr lang="en-US" dirty="0" err="1">
                <a:solidFill>
                  <a:srgbClr val="1F3864"/>
                </a:solidFill>
                <a:ea typeface="+mn-lt"/>
                <a:cs typeface="+mn-lt"/>
              </a:rPr>
              <a:t>Curso</a:t>
            </a: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  (Algebra, </a:t>
            </a:r>
            <a:r>
              <a:rPr lang="en-US" dirty="0" err="1">
                <a:solidFill>
                  <a:srgbClr val="1F3864"/>
                </a:solidFill>
                <a:ea typeface="+mn-lt"/>
                <a:cs typeface="+mn-lt"/>
              </a:rPr>
              <a:t>Geometría</a:t>
            </a: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F3864"/>
                </a:solidFill>
                <a:ea typeface="+mn-lt"/>
                <a:cs typeface="+mn-lt"/>
              </a:rPr>
              <a:t>Biología</a:t>
            </a: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, U.S. Historia y Civica) Florida Statewide Science Assessment (5to y 8vo) </a:t>
            </a:r>
            <a:endParaRPr lang="en-US" dirty="0">
              <a:solidFill>
                <a:srgbClr val="1F3864"/>
              </a:solidFill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F3864"/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AF479-F000-3138-B339-646182D9D0BE}"/>
              </a:ext>
            </a:extLst>
          </p:cNvPr>
          <p:cNvSpPr/>
          <p:nvPr/>
        </p:nvSpPr>
        <p:spPr>
          <a:xfrm>
            <a:off x="2590800" y="3810000"/>
            <a:ext cx="7730880" cy="20645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Exámenes de fin de curso para todas las clases (9no – 12vo grado) 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Evaluaciones de los Estándares de Florida (</a:t>
            </a:r>
            <a:r>
              <a:rPr lang="es-PR" i="1" dirty="0">
                <a:solidFill>
                  <a:srgbClr val="1F3864"/>
                </a:solidFill>
              </a:rPr>
              <a:t>Florida </a:t>
            </a:r>
            <a:r>
              <a:rPr lang="es-PR" i="1" dirty="0" err="1">
                <a:solidFill>
                  <a:srgbClr val="1F3864"/>
                </a:solidFill>
              </a:rPr>
              <a:t>Standards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Assessments</a:t>
            </a:r>
            <a:r>
              <a:rPr lang="es-PR" dirty="0">
                <a:solidFill>
                  <a:srgbClr val="1F3864"/>
                </a:solidFill>
              </a:rPr>
              <a:t>) (3er a 10mo grado)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i="1" dirty="0">
                <a:solidFill>
                  <a:srgbClr val="1F3864"/>
                </a:solidFill>
              </a:rPr>
              <a:t>Stanford </a:t>
            </a:r>
            <a:r>
              <a:rPr lang="es-PR" i="1" dirty="0" err="1">
                <a:solidFill>
                  <a:srgbClr val="1F3864"/>
                </a:solidFill>
              </a:rPr>
              <a:t>Achievement</a:t>
            </a:r>
            <a:r>
              <a:rPr lang="es-PR" i="1" dirty="0">
                <a:solidFill>
                  <a:srgbClr val="1F3864"/>
                </a:solidFill>
              </a:rPr>
              <a:t> Test </a:t>
            </a:r>
            <a:r>
              <a:rPr lang="es-PR" dirty="0">
                <a:solidFill>
                  <a:srgbClr val="1F3864"/>
                </a:solidFill>
              </a:rPr>
              <a:t>(</a:t>
            </a:r>
            <a:r>
              <a:rPr lang="es-PR" i="1" dirty="0">
                <a:solidFill>
                  <a:srgbClr val="1F3864"/>
                </a:solidFill>
              </a:rPr>
              <a:t>SAT</a:t>
            </a:r>
            <a:r>
              <a:rPr lang="es-PR" dirty="0">
                <a:solidFill>
                  <a:srgbClr val="1F3864"/>
                </a:solidFill>
              </a:rPr>
              <a:t>10) 3er grado solamente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i="1" dirty="0">
                <a:solidFill>
                  <a:srgbClr val="1F3864"/>
                </a:solidFill>
              </a:rPr>
              <a:t>Next </a:t>
            </a:r>
            <a:r>
              <a:rPr lang="es-PR" i="1" dirty="0" err="1">
                <a:solidFill>
                  <a:srgbClr val="1F3864"/>
                </a:solidFill>
              </a:rPr>
              <a:t>Generation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Sunshine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State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Standards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dirty="0">
                <a:solidFill>
                  <a:srgbClr val="1F3864"/>
                </a:solidFill>
              </a:rPr>
              <a:t>(</a:t>
            </a:r>
            <a:r>
              <a:rPr lang="es-PR" i="1" dirty="0">
                <a:solidFill>
                  <a:srgbClr val="1F3864"/>
                </a:solidFill>
              </a:rPr>
              <a:t>NGSSS</a:t>
            </a:r>
            <a:r>
              <a:rPr lang="es-PR" dirty="0">
                <a:solidFill>
                  <a:srgbClr val="1F3864"/>
                </a:solidFill>
              </a:rPr>
              <a:t>) </a:t>
            </a:r>
            <a:r>
              <a:rPr lang="es-PR" i="1" dirty="0">
                <a:solidFill>
                  <a:srgbClr val="1F3864"/>
                </a:solidFill>
              </a:rPr>
              <a:t>FCAT </a:t>
            </a:r>
            <a:r>
              <a:rPr lang="es-PR" dirty="0">
                <a:solidFill>
                  <a:srgbClr val="1F3864"/>
                </a:solidFill>
              </a:rPr>
              <a:t>2.0 </a:t>
            </a:r>
            <a:br>
              <a:rPr lang="es-PR" dirty="0">
                <a:solidFill>
                  <a:srgbClr val="1F3864"/>
                </a:solidFill>
              </a:rPr>
            </a:br>
            <a:r>
              <a:rPr lang="es-PR" i="1" dirty="0" err="1">
                <a:solidFill>
                  <a:srgbClr val="1F3864"/>
                </a:solidFill>
              </a:rPr>
              <a:t>Science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Assessment</a:t>
            </a:r>
            <a:r>
              <a:rPr lang="es-PR" i="1" dirty="0">
                <a:solidFill>
                  <a:srgbClr val="1F3864"/>
                </a:solidFill>
              </a:rPr>
              <a:t>:  </a:t>
            </a:r>
            <a:r>
              <a:rPr lang="es-PR" dirty="0">
                <a:solidFill>
                  <a:srgbClr val="1F3864"/>
                </a:solidFill>
              </a:rPr>
              <a:t>5 </a:t>
            </a:r>
            <a:r>
              <a:rPr lang="es-PR" dirty="0" err="1">
                <a:solidFill>
                  <a:srgbClr val="1F3864"/>
                </a:solidFill>
              </a:rPr>
              <a:t>to</a:t>
            </a:r>
            <a:r>
              <a:rPr lang="es-PR" dirty="0">
                <a:solidFill>
                  <a:srgbClr val="1F3864"/>
                </a:solidFill>
              </a:rPr>
              <a:t> y 8 </a:t>
            </a:r>
            <a:r>
              <a:rPr lang="es-PR" dirty="0" err="1">
                <a:solidFill>
                  <a:srgbClr val="1F3864"/>
                </a:solidFill>
              </a:rPr>
              <a:t>vo</a:t>
            </a:r>
            <a:r>
              <a:rPr lang="es-PR" dirty="0">
                <a:solidFill>
                  <a:srgbClr val="1F3864"/>
                </a:solidFill>
              </a:rPr>
              <a:t> grado</a:t>
            </a:r>
          </a:p>
        </p:txBody>
      </p:sp>
    </p:spTree>
    <p:extLst>
      <p:ext uri="{BB962C8B-B14F-4D97-AF65-F5344CB8AC3E}">
        <p14:creationId xmlns:p14="http://schemas.microsoft.com/office/powerpoint/2010/main" val="3579412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599" cy="7772399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49" y="62484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99C98-4C52-E58B-8807-E832ACFF3E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52D2FC-CA39-AA75-C47E-018ABB8B77EB}"/>
              </a:ext>
            </a:extLst>
          </p:cNvPr>
          <p:cNvSpPr/>
          <p:nvPr/>
        </p:nvSpPr>
        <p:spPr>
          <a:xfrm>
            <a:off x="304800" y="630872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¿Cómo puedo solicitar las cualificaciones </a:t>
            </a:r>
          </a:p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del maestro de mi hijo?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815DF-C957-C40F-0364-BBBA7B9B93FC}"/>
              </a:ext>
            </a:extLst>
          </p:cNvPr>
          <p:cNvSpPr/>
          <p:nvPr/>
        </p:nvSpPr>
        <p:spPr>
          <a:xfrm>
            <a:off x="1066800" y="1828800"/>
            <a:ext cx="10443981" cy="30617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Como padres de Título I, ustedes tienen el derecho de solicitar las cualificaciones del maestro de su hijo.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folleto de Información de Título I explica sus derechos.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Para solicitar las cualificaciones usted puede: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Solicitar por escrito al director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Buscar la información en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http://www.fldoe.org/edcert/public.asp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Requisitos de </a:t>
            </a: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ESSA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– notificación de cuatro semanas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Actualmente, nuestra escuela cuenta con </a:t>
            </a:r>
            <a:r>
              <a:rPr lang="en-US" b="1" dirty="0">
                <a:solidFill>
                  <a:srgbClr val="C00000"/>
                </a:solidFill>
              </a:rPr>
              <a:t>15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 maestros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certificados por el estado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4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maestros que están enseñando fuera de su área de especialización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 información se envía al hogar dos veces al año</a:t>
            </a:r>
          </a:p>
        </p:txBody>
      </p:sp>
    </p:spTree>
    <p:extLst>
      <p:ext uri="{BB962C8B-B14F-4D97-AF65-F5344CB8AC3E}">
        <p14:creationId xmlns:p14="http://schemas.microsoft.com/office/powerpoint/2010/main" val="390581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9919" y="0"/>
            <a:ext cx="2011679" cy="7772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76330"/>
            <a:ext cx="907315" cy="907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4615D-7571-F737-09EF-12273DB3F1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400077" y="6793552"/>
            <a:ext cx="1434149" cy="890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9B4BB3-F6FB-A381-6A24-CAE3CFC99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920" y="6784940"/>
            <a:ext cx="2414225" cy="8900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4C6BB3-0E0F-D7B6-18B0-DDDB15E279BA}"/>
              </a:ext>
            </a:extLst>
          </p:cNvPr>
          <p:cNvSpPr/>
          <p:nvPr/>
        </p:nvSpPr>
        <p:spPr>
          <a:xfrm>
            <a:off x="228600" y="722570"/>
            <a:ext cx="951973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</a:rPr>
              <a:t>Cuáles son mis derechos como padre de Título I?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EA2988-49F4-15DD-8C95-ADD9A8CB98FB}"/>
              </a:ext>
            </a:extLst>
          </p:cNvPr>
          <p:cNvSpPr/>
          <p:nvPr/>
        </p:nvSpPr>
        <p:spPr>
          <a:xfrm>
            <a:off x="1059715" y="1690535"/>
            <a:ext cx="9608285" cy="4502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Usted tiene el derecho de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Tener la oportunidad de programar reuniones frecuentes para dar sugerencias y participar, según sea apropiado, en decisiones que se relacionen con la educación de su hijo.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Puede esperar una respuesta a cualquier sugerencia, tan pronto como sea posible.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Si usted no está satisfecho, someta comentarios al Plan de la Escuela, tan pronto como esté disponible a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Infórmese de cómo se gasta este dinero a nivel de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y la escuela.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del Plan de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LEA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de Título I.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y revisión de los Planes de la Escuela y el Distrito para la Participación de los Padres y las Familias.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de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Compact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de padre-escuela.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del plan de mejoramiento escolar.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Solicite las cualificaciones de los maestros de su hijo.</a:t>
            </a:r>
          </a:p>
        </p:txBody>
      </p:sp>
    </p:spTree>
    <p:extLst>
      <p:ext uri="{BB962C8B-B14F-4D97-AF65-F5344CB8AC3E}">
        <p14:creationId xmlns:p14="http://schemas.microsoft.com/office/powerpoint/2010/main" val="208473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599" cy="7772399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684676"/>
            <a:ext cx="922770" cy="9227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FD275-116C-B4B6-F3F2-EAC9FCB9B0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19922" r="2386" b="16539"/>
          <a:stretch/>
        </p:blipFill>
        <p:spPr>
          <a:xfrm>
            <a:off x="1587646" y="6684676"/>
            <a:ext cx="1384154" cy="922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5F35B3-6B58-99A4-AC00-5C33B8EB9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6729118"/>
            <a:ext cx="2414225" cy="8900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51EF6A-04B7-327A-9B63-F3614A1A9951}"/>
              </a:ext>
            </a:extLst>
          </p:cNvPr>
          <p:cNvSpPr/>
          <p:nvPr/>
        </p:nvSpPr>
        <p:spPr>
          <a:xfrm>
            <a:off x="2133600" y="684997"/>
            <a:ext cx="674376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200" b="1" dirty="0">
                <a:solidFill>
                  <a:schemeClr val="accent1">
                    <a:lumMod val="50000"/>
                  </a:schemeClr>
                </a:solidFill>
              </a:rPr>
              <a:t>¿</a:t>
            </a:r>
            <a:r>
              <a:rPr lang="es-GT" sz="4000" b="1" dirty="0">
                <a:solidFill>
                  <a:schemeClr val="accent1">
                    <a:lumMod val="50000"/>
                  </a:schemeClr>
                </a:solidFill>
              </a:rPr>
              <a:t>Cómo puedo participar?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48EF67-C42D-3D95-03A5-1711E1700AD9}"/>
              </a:ext>
            </a:extLst>
          </p:cNvPr>
          <p:cNvSpPr/>
          <p:nvPr/>
        </p:nvSpPr>
        <p:spPr>
          <a:xfrm>
            <a:off x="2159722" y="1437325"/>
            <a:ext cx="8482153" cy="449969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PY" sz="2000" b="1" dirty="0">
                <a:solidFill>
                  <a:schemeClr val="accent1">
                    <a:lumMod val="50000"/>
                  </a:schemeClr>
                </a:solidFill>
              </a:rPr>
              <a:t>Escuela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Escuche las llamadas del sistema automatizado de la escuela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Esté pendiente de boletines/invitaciones que sean enviadas al hogar</a:t>
            </a:r>
            <a:endParaRPr lang="es-PY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Asista a las reuniones de </a:t>
            </a:r>
            <a:r>
              <a:rPr lang="es-PY" sz="2000" i="1" dirty="0">
                <a:solidFill>
                  <a:schemeClr val="accent1">
                    <a:lumMod val="50000"/>
                  </a:schemeClr>
                </a:solidFill>
              </a:rPr>
              <a:t>SAC</a:t>
            </a:r>
            <a:endParaRPr lang="es-PY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Asista a las reuniones de la Organización de Padres y Maestros  (</a:t>
            </a:r>
            <a:r>
              <a:rPr lang="es-PY" sz="2000" i="1" dirty="0">
                <a:solidFill>
                  <a:schemeClr val="accent1">
                    <a:lumMod val="50000"/>
                  </a:schemeClr>
                </a:solidFill>
              </a:rPr>
              <a:t>PTO</a:t>
            </a: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605790" lvl="1" indent="-285750">
              <a:lnSpc>
                <a:spcPct val="120000"/>
              </a:lnSpc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ágina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 web de la escuela y redes sociales</a:t>
            </a:r>
            <a:endParaRPr lang="es-PY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320040" lvl="1">
              <a:lnSpc>
                <a:spcPct val="120000"/>
              </a:lnSpc>
            </a:pPr>
            <a:endParaRPr lang="es-ES" sz="2000" dirty="0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PY" sz="2000" b="1" dirty="0">
                <a:solidFill>
                  <a:schemeClr val="accent1">
                    <a:lumMod val="50000"/>
                  </a:schemeClr>
                </a:solidFill>
              </a:rPr>
              <a:t>Distrito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Escuche las llamadas del sistema automatizado del Distrito 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Esté pendiente de boletines/invitaciones que sean enviadas al hogar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Asista a las reuniones de </a:t>
            </a:r>
            <a:r>
              <a:rPr lang="es-PY" sz="2000" i="1" dirty="0">
                <a:solidFill>
                  <a:schemeClr val="accent1">
                    <a:lumMod val="50000"/>
                  </a:schemeClr>
                </a:solidFill>
              </a:rPr>
              <a:t>PAC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Página web del distrito y redes sociales</a:t>
            </a:r>
            <a:endParaRPr lang="es-PY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0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781800"/>
            <a:ext cx="990600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8298F-52FF-A69B-D268-9599349A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9982200" y="6781800"/>
            <a:ext cx="1524000" cy="94585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C82929-3625-0C7C-ECAB-2CB3DDE3D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2869"/>
              </p:ext>
            </p:extLst>
          </p:nvPr>
        </p:nvGraphicFramePr>
        <p:xfrm>
          <a:off x="2819400" y="2780751"/>
          <a:ext cx="8142736" cy="1886108"/>
        </p:xfrm>
        <a:graphic>
          <a:graphicData uri="http://schemas.openxmlformats.org/drawingml/2006/table">
            <a:tbl>
              <a:tblPr firstRow="1" bandRow="1"/>
              <a:tblGrid>
                <a:gridCol w="2406845">
                  <a:extLst>
                    <a:ext uri="{9D8B030D-6E8A-4147-A177-3AD203B41FA5}">
                      <a16:colId xmlns:a16="http://schemas.microsoft.com/office/drawing/2014/main" val="4226239504"/>
                    </a:ext>
                  </a:extLst>
                </a:gridCol>
                <a:gridCol w="2673725">
                  <a:extLst>
                    <a:ext uri="{9D8B030D-6E8A-4147-A177-3AD203B41FA5}">
                      <a16:colId xmlns:a16="http://schemas.microsoft.com/office/drawing/2014/main" val="1597869947"/>
                    </a:ext>
                  </a:extLst>
                </a:gridCol>
                <a:gridCol w="3062166">
                  <a:extLst>
                    <a:ext uri="{9D8B030D-6E8A-4147-A177-3AD203B41FA5}">
                      <a16:colId xmlns:a16="http://schemas.microsoft.com/office/drawing/2014/main" val="351663186"/>
                    </a:ext>
                  </a:extLst>
                </a:gridCol>
              </a:tblGrid>
              <a:tr h="581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+mn-lt"/>
                        </a:rPr>
                        <a:t>Name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+mn-lt"/>
                        </a:rPr>
                        <a:t>Phone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+mn-lt"/>
                        </a:rPr>
                        <a:t>E-mail address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63169"/>
                  </a:ext>
                </a:extLst>
              </a:tr>
              <a:tr h="638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Allison Spedding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407-325-0762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aspedding@materstcloud.com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5704"/>
                  </a:ext>
                </a:extLst>
              </a:tr>
              <a:tr h="666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Alexander Castillo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407-325-0762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acastillo@materstcloud.com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8032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9FBF431-140A-824C-6624-71897D8B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975" y="6762541"/>
            <a:ext cx="2414225" cy="8900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8DB401-CBC5-76CB-1729-DEE80245CE70}"/>
              </a:ext>
            </a:extLst>
          </p:cNvPr>
          <p:cNvSpPr/>
          <p:nvPr/>
        </p:nvSpPr>
        <p:spPr>
          <a:xfrm>
            <a:off x="2617940" y="435891"/>
            <a:ext cx="7565719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dirty="0">
                <a:solidFill>
                  <a:schemeClr val="accent1">
                    <a:lumMod val="50000"/>
                  </a:schemeClr>
                </a:solidFill>
              </a:rPr>
              <a:t>¿Quiénes son mis contactos </a:t>
            </a:r>
          </a:p>
          <a:p>
            <a:pPr algn="ctr"/>
            <a:r>
              <a:rPr lang="es-ES" sz="4800" b="1" dirty="0">
                <a:solidFill>
                  <a:schemeClr val="accent1">
                    <a:lumMod val="50000"/>
                  </a:schemeClr>
                </a:solidFill>
              </a:rPr>
              <a:t>de Título I en la escuela?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D7B673D-4332-3891-B8A6-74EA5ABC1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942503"/>
            <a:ext cx="8196154" cy="30970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Para obtener más información sobre las escuelas de Título I, visite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hlinkClick r:id="rId6"/>
              </a:rPr>
              <a:t>www.osceolaschools.net/specialprograms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489554"/>
            <a:ext cx="1282846" cy="1282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8298F-52FF-A69B-D268-9599349A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9601200" y="6486205"/>
            <a:ext cx="1964418" cy="1219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7B6721-2824-F34C-2BB5-6F8C01CE7842}"/>
              </a:ext>
            </a:extLst>
          </p:cNvPr>
          <p:cNvSpPr/>
          <p:nvPr/>
        </p:nvSpPr>
        <p:spPr>
          <a:xfrm>
            <a:off x="2667000" y="641122"/>
            <a:ext cx="729744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¿</a:t>
            </a:r>
            <a:r>
              <a:rPr lang="es-GT" sz="4000" b="1" dirty="0">
                <a:solidFill>
                  <a:schemeClr val="accent1">
                    <a:lumMod val="50000"/>
                  </a:schemeClr>
                </a:solidFill>
              </a:rPr>
              <a:t>Qué es el Programa de Título I?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563C8-1018-4599-DE7D-0A2E1A20300B}"/>
              </a:ext>
            </a:extLst>
          </p:cNvPr>
          <p:cNvSpPr/>
          <p:nvPr/>
        </p:nvSpPr>
        <p:spPr>
          <a:xfrm>
            <a:off x="2514600" y="2213691"/>
            <a:ext cx="8456363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Título I, es el programa de ayuda federal más grande para las escuelas de nuestra nación.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La meta del Programa Título I es ofrecer una educación de alta calidad para cada niño.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Los fondos son entregados a la Agencia Local de Educación (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, por sus siglas en inglés), la cual es el Distrito, para ser distribuidos a las escuelas.</a:t>
            </a:r>
          </a:p>
          <a:p>
            <a:pPr lvl="0"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b="1" dirty="0"/>
              <a:t>Mater Academy of St. Cloud </a:t>
            </a:r>
            <a:r>
              <a:rPr lang="es-CO" sz="2000" dirty="0">
                <a:solidFill>
                  <a:schemeClr val="accent1">
                    <a:lumMod val="50000"/>
                  </a:schemeClr>
                </a:solidFill>
              </a:rPr>
              <a:t>es una escuela Título I, porque más del 70% de los estudiantes cumplen con los criterios del nivel de pobreza. </a:t>
            </a:r>
            <a:endParaRPr lang="es-C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4832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28" y="6638358"/>
            <a:ext cx="1096361" cy="1096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C0F29-7F6F-11C3-6010-E5D5CE96A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535060" y="6638358"/>
            <a:ext cx="1633705" cy="1013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85E99-BF64-2C3F-3DD9-9578F0175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5045">
            <a:off x="5889031" y="4408445"/>
            <a:ext cx="2300863" cy="2123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4ED5F6-970E-0363-CD17-A7E572F4A0A4}"/>
              </a:ext>
            </a:extLst>
          </p:cNvPr>
          <p:cNvSpPr/>
          <p:nvPr/>
        </p:nvSpPr>
        <p:spPr>
          <a:xfrm>
            <a:off x="3738446" y="624631"/>
            <a:ext cx="674880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Estamos aquí para hacer que</a:t>
            </a:r>
          </a:p>
          <a:p>
            <a:pPr algn="ctr"/>
            <a:r>
              <a:rPr lang="es-DO" sz="4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COSAS BUENAS </a:t>
            </a:r>
          </a:p>
          <a:p>
            <a:pPr algn="ctr"/>
            <a:r>
              <a:rPr lang="es-DO" sz="4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le sucedan a otras personas. </a:t>
            </a:r>
            <a:endParaRPr lang="es-DO" sz="2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72A7FA-E892-86FD-39E8-0733111685C3}"/>
              </a:ext>
            </a:extLst>
          </p:cNvPr>
          <p:cNvSpPr/>
          <p:nvPr/>
        </p:nvSpPr>
        <p:spPr>
          <a:xfrm>
            <a:off x="3276600" y="2858372"/>
            <a:ext cx="767249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¿ 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Tienes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Preguntas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? </a:t>
            </a:r>
            <a:endParaRPr lang="en-US" sz="6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5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4832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49" y="6248400"/>
            <a:ext cx="1282846" cy="1282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C0F29-7F6F-11C3-6010-E5D5CE96A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7934D3-726F-204A-CD7B-E000B6EF45AF}"/>
              </a:ext>
            </a:extLst>
          </p:cNvPr>
          <p:cNvSpPr/>
          <p:nvPr/>
        </p:nvSpPr>
        <p:spPr>
          <a:xfrm>
            <a:off x="1752600" y="457200"/>
            <a:ext cx="842415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>
                <a:solidFill>
                  <a:schemeClr val="accent1">
                    <a:lumMod val="50000"/>
                  </a:schemeClr>
                </a:solidFill>
              </a:rPr>
              <a:t>¿Qué es el plan del </a:t>
            </a:r>
            <a:r>
              <a:rPr lang="es-DO" sz="4000" b="1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DO" sz="4000" b="1" dirty="0">
                <a:solidFill>
                  <a:schemeClr val="accent1">
                    <a:lumMod val="50000"/>
                  </a:schemeClr>
                </a:solidFill>
              </a:rPr>
              <a:t> de Título I?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AB296D-A3AE-20A9-1DF4-6920C750BB06}"/>
              </a:ext>
            </a:extLst>
          </p:cNvPr>
          <p:cNvSpPr/>
          <p:nvPr/>
        </p:nvSpPr>
        <p:spPr>
          <a:xfrm>
            <a:off x="2667000" y="1474671"/>
            <a:ext cx="9224708" cy="47237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Plan del LEA de Título I es la actualización anual de las iniciativas estratégicas</a:t>
            </a:r>
          </a:p>
          <a:p>
            <a:pPr lvl="0">
              <a:lnSpc>
                <a:spcPct val="120000"/>
              </a:lnSpc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del distrito.</a:t>
            </a:r>
          </a:p>
          <a:p>
            <a:pPr lvl="0">
              <a:lnSpc>
                <a:spcPct val="120000"/>
              </a:lnSpc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Plan de Participación de Padres y Familias del Título I del LEA.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0">
              <a:lnSpc>
                <a:spcPct val="120000"/>
              </a:lnSpc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Algunas de las partes del plan incluyen: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Evaluaciones académicas de los estudiantes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Cualificaciones y desarrollo profesional para empleados 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Estrategias de participación para padres, incluyendo el Plan del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sobre la Participación de los Padres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Mejoramiento escolar 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0">
              <a:lnSpc>
                <a:spcPct val="12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Ustedes, como padres de Título I, tienen el derecho de participar en el desarrollo del Plan del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de Título I y el Plan del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sobre la Participación de los Padres.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801599" cy="7772399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49" y="62484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99C98-4C52-E58B-8807-E832ACFF3E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D72623-86DE-5ACC-EC41-B5CA5CC31A14}"/>
              </a:ext>
            </a:extLst>
          </p:cNvPr>
          <p:cNvSpPr/>
          <p:nvPr/>
        </p:nvSpPr>
        <p:spPr>
          <a:xfrm>
            <a:off x="-26796" y="619661"/>
            <a:ext cx="908062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4000" b="1" dirty="0">
                <a:solidFill>
                  <a:schemeClr val="accent1">
                    <a:lumMod val="50000"/>
                  </a:schemeClr>
                </a:solidFill>
              </a:rPr>
              <a:t>Qué es un plan para toda la escuela?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BEC36-6FDF-4283-4C9D-3DB81ECE238C}"/>
              </a:ext>
            </a:extLst>
          </p:cNvPr>
          <p:cNvSpPr/>
          <p:nvPr/>
        </p:nvSpPr>
        <p:spPr>
          <a:xfrm>
            <a:off x="1219200" y="1785372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Cada escuela que recibe fondos de Título I debe tener un plan. </a:t>
            </a:r>
          </a:p>
          <a:p>
            <a:pPr>
              <a:defRPr/>
            </a:pPr>
            <a:endParaRPr lang="es-C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Los componentes del plan de la escuela están incluidos en el plan de mejoramiento escolar.</a:t>
            </a:r>
          </a:p>
          <a:p>
            <a:pPr>
              <a:defRPr/>
            </a:pPr>
            <a:endParaRPr lang="es-C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Ustedes, como padres de Título I, tienen el derecho de participar en el desarrollo del plan de mejoramiento de </a:t>
            </a:r>
            <a:r>
              <a:rPr lang="es-CR" sz="2400" b="1" dirty="0"/>
              <a:t>Mater </a:t>
            </a:r>
            <a:r>
              <a:rPr lang="es-CR" sz="2400" b="1" dirty="0" err="1"/>
              <a:t>Acadmey</a:t>
            </a:r>
            <a:r>
              <a:rPr lang="es-CR" sz="2400" b="1" dirty="0"/>
              <a:t> </a:t>
            </a:r>
            <a:r>
              <a:rPr lang="es-CR" sz="2400" b="1" dirty="0" err="1"/>
              <a:t>of</a:t>
            </a:r>
            <a:r>
              <a:rPr lang="es-CR" sz="2400" b="1" dirty="0"/>
              <a:t> St. Cloud.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9919" y="0"/>
            <a:ext cx="2011679" cy="7772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616846"/>
            <a:ext cx="1066800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4615D-7571-F737-09EF-12273DB3F1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400077" y="6616846"/>
            <a:ext cx="1718866" cy="1066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0F99B7-99AF-21B8-3A7F-21F61C3033BA}"/>
              </a:ext>
            </a:extLst>
          </p:cNvPr>
          <p:cNvSpPr/>
          <p:nvPr/>
        </p:nvSpPr>
        <p:spPr>
          <a:xfrm>
            <a:off x="685800" y="607957"/>
            <a:ext cx="898071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600" b="1" dirty="0">
                <a:solidFill>
                  <a:schemeClr val="accent1">
                    <a:lumMod val="50000"/>
                  </a:schemeClr>
                </a:solidFill>
              </a:rPr>
              <a:t>¿Cómo es conducida la evaluación del Plan de Participación para los Padres y las Familias?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B8D73-1A7D-EF6E-21C4-FF96709BF854}"/>
              </a:ext>
            </a:extLst>
          </p:cNvPr>
          <p:cNvSpPr/>
          <p:nvPr/>
        </p:nvSpPr>
        <p:spPr>
          <a:xfrm>
            <a:off x="154329" y="2134898"/>
            <a:ext cx="10583326" cy="38041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Nuestra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escuela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ha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identificado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siguientes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áreas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enfoque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2023-2024:</a:t>
            </a:r>
          </a:p>
          <a:p>
            <a:pPr>
              <a:lnSpc>
                <a:spcPct val="120000"/>
              </a:lnSpc>
            </a:pPr>
            <a:r>
              <a:rPr lang="en-US" sz="2250" dirty="0">
                <a:solidFill>
                  <a:srgbClr val="0070C0"/>
                </a:solidFill>
              </a:rPr>
              <a:t>	</a:t>
            </a:r>
            <a:r>
              <a:rPr lang="en-US" sz="2250" b="1" dirty="0">
                <a:solidFill>
                  <a:srgbClr val="C00000"/>
                </a:solidFill>
              </a:rPr>
              <a:t>1.  </a:t>
            </a:r>
            <a:r>
              <a:rPr lang="en-US" sz="2250" b="1" dirty="0" err="1">
                <a:solidFill>
                  <a:srgbClr val="C00000"/>
                </a:solidFill>
              </a:rPr>
              <a:t>Implementar</a:t>
            </a:r>
            <a:r>
              <a:rPr lang="en-US" sz="2250" b="1" dirty="0">
                <a:solidFill>
                  <a:srgbClr val="C00000"/>
                </a:solidFill>
              </a:rPr>
              <a:t> un </a:t>
            </a:r>
            <a:r>
              <a:rPr lang="en-US" sz="2250" b="1" dirty="0" err="1">
                <a:solidFill>
                  <a:srgbClr val="C00000"/>
                </a:solidFill>
              </a:rPr>
              <a:t>modelo</a:t>
            </a:r>
            <a:r>
              <a:rPr lang="en-US" sz="2250" b="1" dirty="0">
                <a:solidFill>
                  <a:srgbClr val="C00000"/>
                </a:solidFill>
              </a:rPr>
              <a:t> de coaching para </a:t>
            </a:r>
            <a:r>
              <a:rPr lang="en-US" sz="2250" b="1" dirty="0" err="1">
                <a:solidFill>
                  <a:srgbClr val="C00000"/>
                </a:solidFill>
              </a:rPr>
              <a:t>aumentar</a:t>
            </a:r>
            <a:r>
              <a:rPr lang="en-US" sz="2250" b="1" dirty="0">
                <a:solidFill>
                  <a:srgbClr val="C00000"/>
                </a:solidFill>
              </a:rPr>
              <a:t> la </a:t>
            </a:r>
            <a:r>
              <a:rPr lang="en-US" sz="2250" b="1" dirty="0" err="1">
                <a:solidFill>
                  <a:srgbClr val="C00000"/>
                </a:solidFill>
              </a:rPr>
              <a:t>instruccion</a:t>
            </a:r>
            <a:r>
              <a:rPr lang="en-US" sz="2250" b="1" dirty="0">
                <a:solidFill>
                  <a:srgbClr val="C00000"/>
                </a:solidFill>
              </a:rPr>
              <a:t> </a:t>
            </a:r>
            <a:r>
              <a:rPr lang="en-US" sz="2250" b="1" dirty="0" err="1">
                <a:solidFill>
                  <a:srgbClr val="C00000"/>
                </a:solidFill>
              </a:rPr>
              <a:t>explicita</a:t>
            </a:r>
            <a:r>
              <a:rPr lang="en-US" sz="2250" b="1" dirty="0">
                <a:solidFill>
                  <a:srgbClr val="C00000"/>
                </a:solidFill>
              </a:rPr>
              <a:t>   	</a:t>
            </a:r>
            <a:r>
              <a:rPr lang="en-US" sz="2250" b="1" dirty="0" err="1">
                <a:solidFill>
                  <a:srgbClr val="C00000"/>
                </a:solidFill>
              </a:rPr>
              <a:t>en</a:t>
            </a:r>
            <a:r>
              <a:rPr lang="en-US" sz="2250" b="1" dirty="0">
                <a:solidFill>
                  <a:srgbClr val="C00000"/>
                </a:solidFill>
              </a:rPr>
              <a:t> </a:t>
            </a:r>
            <a:r>
              <a:rPr lang="en-US" sz="2250" b="1" dirty="0" err="1">
                <a:solidFill>
                  <a:srgbClr val="C00000"/>
                </a:solidFill>
              </a:rPr>
              <a:t>el</a:t>
            </a:r>
            <a:r>
              <a:rPr lang="en-US" sz="2250" b="1" dirty="0">
                <a:solidFill>
                  <a:srgbClr val="C00000"/>
                </a:solidFill>
              </a:rPr>
              <a:t> aula.</a:t>
            </a:r>
            <a:endParaRPr lang="en-US" sz="2250" b="1" dirty="0">
              <a:solidFill>
                <a:srgbClr val="C00000"/>
              </a:solidFill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250" b="1" dirty="0">
                <a:solidFill>
                  <a:srgbClr val="C00000"/>
                </a:solidFill>
              </a:rPr>
              <a:t>	2. </a:t>
            </a:r>
            <a:r>
              <a:rPr lang="en-US" sz="2250" b="1" dirty="0" err="1">
                <a:solidFill>
                  <a:srgbClr val="C00000"/>
                </a:solidFill>
              </a:rPr>
              <a:t>Incrementar</a:t>
            </a:r>
            <a:r>
              <a:rPr lang="en-US" sz="2250" b="1" dirty="0">
                <a:solidFill>
                  <a:srgbClr val="C00000"/>
                </a:solidFill>
              </a:rPr>
              <a:t> la </a:t>
            </a:r>
            <a:r>
              <a:rPr lang="en-US" sz="2250" b="1" dirty="0" err="1">
                <a:solidFill>
                  <a:srgbClr val="C00000"/>
                </a:solidFill>
              </a:rPr>
              <a:t>asistencia</a:t>
            </a:r>
            <a:r>
              <a:rPr lang="en-US" sz="2250" b="1" dirty="0">
                <a:solidFill>
                  <a:srgbClr val="C00000"/>
                </a:solidFill>
              </a:rPr>
              <a:t> de </a:t>
            </a:r>
            <a:r>
              <a:rPr lang="en-US" sz="2250" b="1" dirty="0" err="1">
                <a:solidFill>
                  <a:srgbClr val="C00000"/>
                </a:solidFill>
              </a:rPr>
              <a:t>los</a:t>
            </a:r>
            <a:r>
              <a:rPr lang="en-US" sz="2250" b="1" dirty="0">
                <a:solidFill>
                  <a:srgbClr val="C00000"/>
                </a:solidFill>
              </a:rPr>
              <a:t> </a:t>
            </a:r>
            <a:r>
              <a:rPr lang="en-US" sz="2250" b="1" dirty="0" err="1">
                <a:solidFill>
                  <a:srgbClr val="C00000"/>
                </a:solidFill>
              </a:rPr>
              <a:t>estudiantes</a:t>
            </a:r>
            <a:r>
              <a:rPr lang="en-US" sz="2250" b="1" dirty="0">
                <a:solidFill>
                  <a:srgbClr val="C00000"/>
                </a:solidFill>
              </a:rPr>
              <a:t>.</a:t>
            </a:r>
            <a:endParaRPr lang="en-US" sz="2250" b="1" dirty="0">
              <a:solidFill>
                <a:srgbClr val="C00000"/>
              </a:solidFill>
              <a:cs typeface="Calibri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Favor de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participar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nuestras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reuniones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mensuales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del Consejo de Padres (SAC),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donde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discutiremos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nuestro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progreso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cómo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podemos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aumentar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logro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académico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s-ES" sz="225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25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Durante los meses de septiembre, diciembre y marzo, revisaremos, discutiremos y solicitaremos comentarios sobre el Título I y los planes de participación de padres y familias de la escuela.</a:t>
            </a:r>
            <a:endParaRPr lang="en-US" sz="225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523E4-7BB3-7992-49CF-8B78CB34401C}"/>
              </a:ext>
            </a:extLst>
          </p:cNvPr>
          <p:cNvSpPr txBox="1"/>
          <p:nvPr/>
        </p:nvSpPr>
        <p:spPr>
          <a:xfrm>
            <a:off x="100584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801599" cy="7772399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46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FD275-116C-B4B6-F3F2-EAC9FCB9B0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19922" r="2386" b="16539"/>
          <a:stretch/>
        </p:blipFill>
        <p:spPr>
          <a:xfrm>
            <a:off x="1587646" y="6388246"/>
            <a:ext cx="1828800" cy="1219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E10DD7-1BE4-96FD-5AE5-CE20760CD331}"/>
              </a:ext>
            </a:extLst>
          </p:cNvPr>
          <p:cNvSpPr/>
          <p:nvPr/>
        </p:nvSpPr>
        <p:spPr>
          <a:xfrm>
            <a:off x="2133600" y="1600200"/>
            <a:ext cx="8001000" cy="50462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Las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puntuaciones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los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estudiantes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2022-2023 de las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Evaluaciones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los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Estándares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Florida (FSA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inglés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) y/o Final-de-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Curso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(EOC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inglés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están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enumeradas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continuación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rgbClr val="0070C0"/>
              </a:solidFill>
            </a:endParaRP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ea typeface="+mn-lt"/>
                <a:cs typeface="+mn-lt"/>
              </a:rPr>
              <a:t>2022-2023</a:t>
            </a:r>
            <a:r>
              <a:rPr lang="en-US" sz="1600" b="1" dirty="0">
                <a:solidFill>
                  <a:srgbClr val="FF0000"/>
                </a:solidFill>
              </a:rPr>
              <a:t> Data PM3 ELA – 46% passed</a:t>
            </a:r>
            <a:endParaRPr lang="en-US" sz="1600" b="1" dirty="0">
              <a:solidFill>
                <a:srgbClr val="FF0000"/>
              </a:solidFill>
              <a:cs typeface="Calibri"/>
            </a:endParaRPr>
          </a:p>
          <a:p>
            <a:pPr algn="ctr">
              <a:lnSpc>
                <a:spcPct val="5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ea typeface="+mn-lt"/>
                <a:cs typeface="+mn-lt"/>
              </a:rPr>
              <a:t>2022-2023 Data PM3 Math – 47% passed</a:t>
            </a:r>
            <a:endParaRPr lang="en-US" sz="1600" b="1" dirty="0">
              <a:solidFill>
                <a:srgbClr val="FF0000"/>
              </a:solidFill>
              <a:cs typeface="Calibri"/>
            </a:endParaRPr>
          </a:p>
          <a:p>
            <a:pPr algn="ctr">
              <a:lnSpc>
                <a:spcPct val="5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ea typeface="+mn-lt"/>
                <a:cs typeface="+mn-lt"/>
              </a:rPr>
              <a:t>2022-2023 Data Science (5</a:t>
            </a:r>
            <a:r>
              <a:rPr lang="en-US" sz="1600" b="1" baseline="30000" dirty="0">
                <a:solidFill>
                  <a:srgbClr val="FF0000"/>
                </a:solidFill>
                <a:ea typeface="+mn-lt"/>
                <a:cs typeface="+mn-lt"/>
              </a:rPr>
              <a:t>th</a:t>
            </a:r>
            <a:r>
              <a:rPr lang="en-US" sz="1600" b="1" dirty="0">
                <a:solidFill>
                  <a:srgbClr val="FF0000"/>
                </a:solidFill>
                <a:ea typeface="+mn-lt"/>
                <a:cs typeface="+mn-lt"/>
              </a:rPr>
              <a:t>&amp;8</a:t>
            </a:r>
            <a:r>
              <a:rPr lang="en-US" sz="1600" b="1" baseline="30000" dirty="0">
                <a:solidFill>
                  <a:srgbClr val="FF0000"/>
                </a:solidFill>
                <a:ea typeface="+mn-lt"/>
                <a:cs typeface="+mn-lt"/>
              </a:rPr>
              <a:t>th</a:t>
            </a:r>
            <a:r>
              <a:rPr lang="en-US" sz="1600" b="1" dirty="0">
                <a:solidFill>
                  <a:srgbClr val="FF0000"/>
                </a:solidFill>
                <a:ea typeface="+mn-lt"/>
                <a:cs typeface="+mn-lt"/>
              </a:rPr>
              <a:t> grade) 28%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285750" indent="-285750"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ea typeface="+mn-lt"/>
                <a:cs typeface="+mn-lt"/>
              </a:rPr>
              <a:t>2022-2023 Data Civics (7</a:t>
            </a:r>
            <a:r>
              <a:rPr lang="en-US" sz="1600" b="1" baseline="30000" dirty="0">
                <a:solidFill>
                  <a:srgbClr val="FF0000"/>
                </a:solidFill>
                <a:ea typeface="+mn-lt"/>
                <a:cs typeface="+mn-lt"/>
              </a:rPr>
              <a:t>th</a:t>
            </a:r>
            <a:r>
              <a:rPr lang="en-US" sz="1600" b="1" dirty="0">
                <a:solidFill>
                  <a:srgbClr val="FF0000"/>
                </a:solidFill>
                <a:ea typeface="+mn-lt"/>
                <a:cs typeface="+mn-lt"/>
              </a:rPr>
              <a:t> grade) 76%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C00000"/>
              </a:solidFill>
              <a:cs typeface="Calibri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El Plan de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Mejoramiento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nuestra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escuela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2023-2024 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puede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ser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accesado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600" b="1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https://www.floridacims.org/districts/osceola</a:t>
            </a:r>
            <a:r>
              <a:rPr lang="en-US" sz="1600" b="1" dirty="0">
                <a:solidFill>
                  <a:srgbClr val="00B0F0"/>
                </a:solidFill>
              </a:rPr>
              <a:t> </a:t>
            </a:r>
            <a:endParaRPr lang="en-US" sz="1600" b="1" dirty="0">
              <a:solidFill>
                <a:srgbClr val="00B0F0"/>
              </a:solidFill>
              <a:cs typeface="Calibri"/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rgbClr val="0070C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Cada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escolar,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usamos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puntuaciones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escolar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previo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para determiner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nuestras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metas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mejoramiento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escolar para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siguiente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73DE2D-8200-D63F-CD18-78D4C32B0AE1}"/>
              </a:ext>
            </a:extLst>
          </p:cNvPr>
          <p:cNvSpPr/>
          <p:nvPr/>
        </p:nvSpPr>
        <p:spPr>
          <a:xfrm>
            <a:off x="2062562" y="713538"/>
            <a:ext cx="932037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Puntuaciones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del Plan de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Mejoramiento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Escolar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4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489554"/>
            <a:ext cx="1282846" cy="1282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8298F-52FF-A69B-D268-9599349A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9601200" y="6486205"/>
            <a:ext cx="1964418" cy="1219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5E5F84-8B7E-DC4B-FE55-34A488DA3446}"/>
              </a:ext>
            </a:extLst>
          </p:cNvPr>
          <p:cNvSpPr/>
          <p:nvPr/>
        </p:nvSpPr>
        <p:spPr>
          <a:xfrm>
            <a:off x="2667000" y="2411571"/>
            <a:ext cx="92034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Los fondos federales del Título I deben </a:t>
            </a:r>
            <a:r>
              <a:rPr lang="es-ES" sz="2000" b="1" u="sng" dirty="0">
                <a:solidFill>
                  <a:schemeClr val="accent1">
                    <a:lumMod val="50000"/>
                  </a:schemeClr>
                </a:solidFill>
              </a:rPr>
              <a:t>complementar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los programas existentes de la escuela. </a:t>
            </a:r>
          </a:p>
          <a:p>
            <a:pPr lvl="0">
              <a:spcBef>
                <a:spcPct val="20000"/>
              </a:spcBef>
              <a:defRPr/>
            </a:pPr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En nuestra escuela usamos fondos del Título I para: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elimine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los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elementos</a:t>
            </a:r>
            <a:r>
              <a:rPr lang="en-US" sz="2000" dirty="0">
                <a:solidFill>
                  <a:srgbClr val="FF0000"/>
                </a:solidFill>
              </a:rPr>
              <a:t> que no </a:t>
            </a:r>
            <a:r>
              <a:rPr lang="en-US" sz="2000" dirty="0" err="1">
                <a:solidFill>
                  <a:srgbClr val="FF0000"/>
                </a:solidFill>
              </a:rPr>
              <a:t>está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financiando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Agregar entrenadores académicos a nuestro personal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Añadir asistentes profesionales, para ayudar a sus hijos​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Comprar materiales y útiles escolares suplementario​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Proveer tutoría 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Ofrecer desarrollo profesional adicional para nuestros maestros​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Comprar programas informáticos y equipo de tecnología suplementario​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Llevar a cabo reuniones /entrenamientos/actividades ​informativas para los padres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30226F-92E7-EAE8-26B6-0B0A060CEECF}"/>
              </a:ext>
            </a:extLst>
          </p:cNvPr>
          <p:cNvSpPr/>
          <p:nvPr/>
        </p:nvSpPr>
        <p:spPr>
          <a:xfrm>
            <a:off x="2520877" y="605621"/>
            <a:ext cx="77598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 b="1" dirty="0">
                <a:solidFill>
                  <a:schemeClr val="accent1">
                    <a:lumMod val="50000"/>
                  </a:schemeClr>
                </a:solidFill>
              </a:rPr>
              <a:t>¿Cómo </a:t>
            </a:r>
            <a:r>
              <a:rPr lang="en-US" sz="3600" b="1" dirty="0">
                <a:solidFill>
                  <a:srgbClr val="FF0000"/>
                </a:solidFill>
              </a:rPr>
              <a:t>Mater Academy of St. Cloud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s-CO" sz="3600" b="1" dirty="0">
                <a:solidFill>
                  <a:schemeClr val="accent1">
                    <a:lumMod val="50000"/>
                  </a:schemeClr>
                </a:solidFill>
              </a:rPr>
              <a:t>utilizamos nuestros fondos de Título I y SIP?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4832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49" y="6248400"/>
            <a:ext cx="1282846" cy="1282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C0F29-7F6F-11C3-6010-E5D5CE96A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14737-B6B7-5F07-DC99-DAA6DA618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286" y="6641153"/>
            <a:ext cx="2414225" cy="8900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54251B-85C0-0B73-44B6-DF1A9BA66F04}"/>
              </a:ext>
            </a:extLst>
          </p:cNvPr>
          <p:cNvSpPr/>
          <p:nvPr/>
        </p:nvSpPr>
        <p:spPr>
          <a:xfrm>
            <a:off x="2362201" y="1459699"/>
            <a:ext cx="9829800" cy="37265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 cantidad de Título I asignada al Distrito Escolar del Condado Osceola para 2023-2024 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$21,832,791.04.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 ley estipula que debemos reservar 1% para la participación de los padres.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90% de esa cantidad, debe ser asignada a todas las escuelas de Título I del Distrito para implementar la participación de los padres a nivel escolar.  Nuestra escuela recibió  </a:t>
            </a:r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$1,890.56</a:t>
            </a:r>
            <a:r>
              <a:rPr lang="en-US" dirty="0"/>
              <a:t> </a:t>
            </a:r>
            <a:r>
              <a:rPr lang="es-ES" b="1" dirty="0"/>
              <a:t>.</a:t>
            </a:r>
            <a:endParaRPr lang="es-ES" b="1" dirty="0">
              <a:cs typeface="Calibri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Distrito Escolar del Condado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Osceola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, utilizará el 10% restante para fomentar la participación de las familias, así como también para eventos de los padres y adiestramientos.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Padres de Título I, tienen el derecho y les exhortamos a participar en el proceso para determinar cómo se utilizan estos fondos a nivel del LEA y la escuela.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AF91E-145E-60B4-9667-81B373C00B20}"/>
              </a:ext>
            </a:extLst>
          </p:cNvPr>
          <p:cNvSpPr/>
          <p:nvPr/>
        </p:nvSpPr>
        <p:spPr>
          <a:xfrm>
            <a:off x="2084832" y="629458"/>
            <a:ext cx="94488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Qué es el 1% reservado y cómo participan los padres?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3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599" cy="7772399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49" y="6248400"/>
            <a:ext cx="1282846" cy="1282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99C98-4C52-E58B-8807-E832ACFF3E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6539"/>
          <a:stretch/>
        </p:blipFill>
        <p:spPr>
          <a:xfrm>
            <a:off x="10634495" y="6248400"/>
            <a:ext cx="1964418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47890B-0E63-2355-7216-20C54C244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835" y="6510578"/>
            <a:ext cx="2414225" cy="8900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9D69CA-D565-D376-7A5B-1E0DA32AA08C}"/>
              </a:ext>
            </a:extLst>
          </p:cNvPr>
          <p:cNvSpPr/>
          <p:nvPr/>
        </p:nvSpPr>
        <p:spPr>
          <a:xfrm>
            <a:off x="304800" y="485726"/>
            <a:ext cx="981986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¿Qué es el Plan para la Participación de los Padres y las Familias?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E6D74-750E-56D2-6104-46A1D744A54B}"/>
              </a:ext>
            </a:extLst>
          </p:cNvPr>
          <p:cNvSpPr/>
          <p:nvPr/>
        </p:nvSpPr>
        <p:spPr>
          <a:xfrm>
            <a:off x="914400" y="1371600"/>
            <a:ext cx="10812343" cy="10673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i="1" dirty="0"/>
              <a:t>LEA</a:t>
            </a:r>
            <a:r>
              <a:rPr lang="es-CO" dirty="0"/>
              <a:t> y cada escuela Título I  crean un Plan para la Participación de las Familias (</a:t>
            </a:r>
            <a:r>
              <a:rPr lang="es-CO" i="1" dirty="0"/>
              <a:t>PFEP, </a:t>
            </a:r>
            <a:r>
              <a:rPr lang="es-CO" dirty="0"/>
              <a:t>por sus siglas en inglés)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El </a:t>
            </a:r>
            <a:r>
              <a:rPr lang="en-US" i="1" dirty="0"/>
              <a:t>PFEP</a:t>
            </a:r>
            <a:r>
              <a:rPr lang="en-US" dirty="0"/>
              <a:t> </a:t>
            </a:r>
            <a:r>
              <a:rPr lang="es-ES" dirty="0"/>
              <a:t>explica cómo serán implementados los requisitos de la Ley Cada Estudiante Triunfa (</a:t>
            </a:r>
            <a:r>
              <a:rPr lang="es-ES" i="1" dirty="0"/>
              <a:t>ESSA</a:t>
            </a:r>
            <a:r>
              <a:rPr lang="es-ES" dirty="0"/>
              <a:t>, por sus siglas en inglés) del 2015 para la participación de los padres en el Distrito y las escuelas.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A1E01E-7842-0672-E080-90D474306668}"/>
              </a:ext>
            </a:extLst>
          </p:cNvPr>
          <p:cNvSpPr/>
          <p:nvPr/>
        </p:nvSpPr>
        <p:spPr>
          <a:xfrm>
            <a:off x="914400" y="2400034"/>
            <a:ext cx="10812343" cy="25077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Incluye… 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Expectativas para los padres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Cómo participarán los padres en el proceso de tomar decisiones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Cómo trabajará el </a:t>
            </a:r>
            <a:r>
              <a:rPr lang="es-ES" i="1" dirty="0">
                <a:solidFill>
                  <a:schemeClr val="bg2">
                    <a:lumMod val="10000"/>
                  </a:schemeClr>
                </a:solidFill>
              </a:rPr>
              <a:t>LEA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 y las escuelas para desarrollar la capacidad de la escuela y los padres, para tener una participación sólida de los padres que mejore el logro  académico de los estudiantes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Ustedes, como padres de Título I, tienen el derecho de participar en el desarrollo de los planes del Distrito y las Escuelas sobre la Participación de los Padres y las Familias.</a:t>
            </a:r>
          </a:p>
        </p:txBody>
      </p:sp>
    </p:spTree>
    <p:extLst>
      <p:ext uri="{BB962C8B-B14F-4D97-AF65-F5344CB8AC3E}">
        <p14:creationId xmlns:p14="http://schemas.microsoft.com/office/powerpoint/2010/main" val="293940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2042</Words>
  <Application>Microsoft Office PowerPoint</Application>
  <PresentationFormat>Custom</PresentationFormat>
  <Paragraphs>189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inherit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Feliciano</dc:creator>
  <cp:lastModifiedBy>Mayra Ramos Del Rio</cp:lastModifiedBy>
  <cp:revision>8</cp:revision>
  <dcterms:created xsi:type="dcterms:W3CDTF">2023-06-29T13:20:03Z</dcterms:created>
  <dcterms:modified xsi:type="dcterms:W3CDTF">2023-10-25T13:10:10Z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2023-06-29T00:00:00Z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2023-06-29T00:00:00Z</vt:filetime>
  </property>
  <property fmtid="{D5CDD505-2E9C-101B-9397-08002B2CF9AE}" pid="5" name="Producer">
    <vt:lpwstr>Adobe PDF Library 17.0</vt:lpwstr>
  </property>
</Properties>
</file>